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7" r:id="rId3"/>
    <p:sldId id="268" r:id="rId4"/>
    <p:sldId id="256" r:id="rId5"/>
    <p:sldId id="257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01C395-BDBE-4553-88FE-9CCA5B369D3C}" v="52" dt="2024-05-18T05:11:42.993"/>
    <p1510:client id="{62231970-3121-4E51-96CB-ADE81AE51817}" v="100" dt="2024-05-18T05:24:10.113"/>
    <p1510:client id="{D1B21853-5958-4831-9525-BDB445B106C5}" v="3" dt="2024-05-18T05:49:36.373"/>
    <p1510:client id="{DC27DC4A-D4B3-49EF-AE2D-31D90C0E49F3}" v="7" dt="2024-05-18T05:03:56.8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9"/>
    <p:restoredTop sz="94710"/>
  </p:normalViewPr>
  <p:slideViewPr>
    <p:cSldViewPr snapToGrid="0">
      <p:cViewPr>
        <p:scale>
          <a:sx n="115" d="100"/>
          <a:sy n="115" d="100"/>
        </p:scale>
        <p:origin x="2424" y="1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9A1BF4-DF69-5545-5295-C957B78B7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D9DD3B-954E-0673-B10D-A9EAADC6E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7AB631-24E0-2BE0-5642-D5479792C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3566-82C9-9D42-81E7-ADE5E2FE3C5E}" type="datetimeFigureOut">
              <a:rPr lang="es-GT" smtClean="0"/>
              <a:t>17/05/2024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531BB5-9D50-216F-F3CE-8DF45DE4F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D0C555-5A96-6B9F-4799-8F8E3EA1B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DCA0-4346-E94B-A20D-02689BB15FDA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228125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2D3549-E81C-9E38-319B-7412DA75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E948FAD-01ED-DFD9-BFFD-2A8B694F4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601F4D-109D-9E10-0247-8540ADE63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3566-82C9-9D42-81E7-ADE5E2FE3C5E}" type="datetimeFigureOut">
              <a:rPr lang="es-GT" smtClean="0"/>
              <a:t>17/05/2024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0E4E3F-E212-159D-48AE-19EA8A783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9D2747-EABA-5BD0-F867-1730F5987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DCA0-4346-E94B-A20D-02689BB15FDA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705208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6B3EE4-A38D-5AEE-AC74-D99ADD1230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7D4F4F-5D56-0682-1152-A5F99518D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200C3D-C562-72E9-71EF-599409D87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3566-82C9-9D42-81E7-ADE5E2FE3C5E}" type="datetimeFigureOut">
              <a:rPr lang="es-GT" smtClean="0"/>
              <a:t>17/05/2024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458DCB-642F-D467-9A6D-BF010FBAB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775747-155D-820D-6A95-CB13DFAFD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DCA0-4346-E94B-A20D-02689BB15FDA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131274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B0A47-62C7-70D9-3966-6FC30C6F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D9225D-1A7A-3EF1-33AB-1B8DCABEF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0FFB7A-2292-5F97-1B6E-713DD3AB9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3566-82C9-9D42-81E7-ADE5E2FE3C5E}" type="datetimeFigureOut">
              <a:rPr lang="es-GT" smtClean="0"/>
              <a:t>17/05/2024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759E5F-121C-51DB-56F5-E65206371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738A40-8715-65A1-6519-4442FE6E6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DCA0-4346-E94B-A20D-02689BB15FDA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793820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88DF6-9211-77C8-06BE-56D3F61B9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F16B461-6A64-E7C4-B916-813594621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5BBBCE-66E3-729A-E060-8D7EF5537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3566-82C9-9D42-81E7-ADE5E2FE3C5E}" type="datetimeFigureOut">
              <a:rPr lang="es-GT" smtClean="0"/>
              <a:t>17/05/2024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107287-2BDB-14CC-A7F3-34E90438C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97CF4F-7BB3-E104-3F42-24659D93F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DCA0-4346-E94B-A20D-02689BB15FDA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9599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4A8EA4-3372-D757-8698-5BAEF6AC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5DA08C-63CF-B11F-554C-2660E2757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2BBE55B-10C7-5A9F-6EEC-C1C4064BD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EE66D8F-D13B-16C1-3C76-7FA1AF0C2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3566-82C9-9D42-81E7-ADE5E2FE3C5E}" type="datetimeFigureOut">
              <a:rPr lang="es-GT" smtClean="0"/>
              <a:t>17/05/2024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56846F4-9E12-7FF4-F593-3D57B98E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A8A100-EB6D-8719-62AE-1EE21A1F5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DCA0-4346-E94B-A20D-02689BB15FDA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438418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726E45-66C8-7CE1-A119-6EC16D5C5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4A5430-00BD-A496-CAC1-AE1DE5D56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3B8377-8EE9-3D35-B092-7CF510925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0F2F126-690A-6E2F-CBDF-8C453DCD8B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4E0DEB8-1E7C-D163-6697-65E0E7FCC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9DCF2C1-11E2-EE0D-C464-BBEA804CE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3566-82C9-9D42-81E7-ADE5E2FE3C5E}" type="datetimeFigureOut">
              <a:rPr lang="es-GT" smtClean="0"/>
              <a:t>17/05/2024</a:t>
            </a:fld>
            <a:endParaRPr lang="es-GT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CC1A820-B2AD-14BC-DA6D-AF52FF752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97736CA-D492-1CDB-FCE8-E8CB445AD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DCA0-4346-E94B-A20D-02689BB15FDA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113287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C21DE-5AE4-72C2-3B6C-89538D135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663B0ED-50CA-2501-DE5D-A6AAAAC9F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3566-82C9-9D42-81E7-ADE5E2FE3C5E}" type="datetimeFigureOut">
              <a:rPr lang="es-GT" smtClean="0"/>
              <a:t>17/05/2024</a:t>
            </a:fld>
            <a:endParaRPr lang="es-GT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1C2F3F-8559-E902-23CF-594A91692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A18A5A2-0718-0B2F-FBC1-D2B8F505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DCA0-4346-E94B-A20D-02689BB15FDA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250421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760A9A1-CEED-D549-E737-F14143FBC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3566-82C9-9D42-81E7-ADE5E2FE3C5E}" type="datetimeFigureOut">
              <a:rPr lang="es-GT" smtClean="0"/>
              <a:t>17/05/2024</a:t>
            </a:fld>
            <a:endParaRPr lang="es-GT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C28F447-F7F3-E55A-29A8-4362D3E31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073789-9EA8-C418-45BE-7FF67414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DCA0-4346-E94B-A20D-02689BB15FDA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7623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38DCB3-E30F-DDFE-E2D6-91D723321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45EE1E-4665-AAA1-7C0C-E580CB547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EEA66D-8E4F-AB57-311C-5944FD2FD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47D582-3430-1C7D-F254-AE1942258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3566-82C9-9D42-81E7-ADE5E2FE3C5E}" type="datetimeFigureOut">
              <a:rPr lang="es-GT" smtClean="0"/>
              <a:t>17/05/2024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C4BC95-96C1-BA60-C380-62656880F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C64DCFE-4AC2-97C0-719B-FE4819961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DCA0-4346-E94B-A20D-02689BB15FDA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802801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A1859-BEDC-2C5D-4841-2060F9911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489F1C9-237E-E923-EFFB-1AE2049CD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73F130-FA76-C8CC-2639-1D90D8E08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39271E-746F-C233-EA17-429451939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3566-82C9-9D42-81E7-ADE5E2FE3C5E}" type="datetimeFigureOut">
              <a:rPr lang="es-GT" smtClean="0"/>
              <a:t>17/05/2024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0D63D2-2D85-C9E1-CF1B-5E57FC3AF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ECCFB1-D2F5-11C1-281D-392D4164E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DCA0-4346-E94B-A20D-02689BB15FDA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95686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BC537D0-9514-F70A-1A49-C6D847201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06709C-E542-4156-1CBD-109AFC1A0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CBF994-9F88-9718-8EF4-B8122718C2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A93566-82C9-9D42-81E7-ADE5E2FE3C5E}" type="datetimeFigureOut">
              <a:rPr lang="es-GT" smtClean="0"/>
              <a:t>17/05/2024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D1BA08-F161-D364-A8B7-50FFA01D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731993-432B-D887-CCB0-4659DE333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CBDCA0-4346-E94B-A20D-02689BB15FDA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87949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834FDB2-69BE-CE3C-7753-A19694B0B4F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B287719-B4A7-6ADF-9032-D006CF562737}"/>
              </a:ext>
            </a:extLst>
          </p:cNvPr>
          <p:cNvSpPr/>
          <p:nvPr/>
        </p:nvSpPr>
        <p:spPr>
          <a:xfrm>
            <a:off x="-8220961" y="-2985051"/>
            <a:ext cx="19132226" cy="1023067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50000"/>
                  <a:lumMod val="94061"/>
                  <a:lumOff val="5939"/>
                </a:schemeClr>
              </a:gs>
              <a:gs pos="49000">
                <a:schemeClr val="tx1"/>
              </a:gs>
              <a:gs pos="100000">
                <a:schemeClr val="tx1">
                  <a:alpha val="69774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997B2B93-210A-3F1C-6CD3-5547E31F9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72" y="-915595"/>
            <a:ext cx="5447259" cy="515781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0A9C334-7266-3619-DF71-6A7E7A081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666" y="2907356"/>
            <a:ext cx="5447259" cy="515781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F4EE4FB-B132-A974-DA80-C71C985235B4}"/>
              </a:ext>
            </a:extLst>
          </p:cNvPr>
          <p:cNvSpPr/>
          <p:nvPr/>
        </p:nvSpPr>
        <p:spPr>
          <a:xfrm>
            <a:off x="4210208" y="1783212"/>
            <a:ext cx="4320210" cy="35780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5FBDC64-88BA-D802-D920-4114DEE4F6B9}"/>
              </a:ext>
            </a:extLst>
          </p:cNvPr>
          <p:cNvSpPr txBox="1"/>
          <p:nvPr/>
        </p:nvSpPr>
        <p:spPr>
          <a:xfrm>
            <a:off x="4840665" y="2602760"/>
            <a:ext cx="6720878" cy="19389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GT" sz="6000" b="1" dirty="0">
                <a:solidFill>
                  <a:schemeClr val="bg1"/>
                </a:solidFill>
                <a:latin typeface="Avenir Next" panose="020B0503020202020204" pitchFamily="34" charset="0"/>
              </a:rPr>
              <a:t>JORGE </a:t>
            </a:r>
          </a:p>
          <a:p>
            <a:r>
              <a:rPr lang="es-GT" sz="6000" b="1" dirty="0">
                <a:solidFill>
                  <a:schemeClr val="bg1"/>
                </a:solidFill>
                <a:latin typeface="Avenir Next" panose="020B0503020202020204" pitchFamily="34" charset="0"/>
              </a:rPr>
              <a:t>DE PAZ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DE30BE8-4CE1-A34F-C1C9-F0176F44D1B7}"/>
              </a:ext>
            </a:extLst>
          </p:cNvPr>
          <p:cNvSpPr txBox="1"/>
          <p:nvPr/>
        </p:nvSpPr>
        <p:spPr>
          <a:xfrm>
            <a:off x="4904047" y="4392488"/>
            <a:ext cx="10217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dirty="0">
                <a:solidFill>
                  <a:schemeClr val="bg1"/>
                </a:solidFill>
              </a:rPr>
              <a:t>¿Quién soy?  - ¿Qué hago?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8CA1FED0-0BDB-FFFE-CD30-9987ED207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158" y="378682"/>
            <a:ext cx="2689889" cy="254696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234B562-2D4C-AD7B-3EDF-0D237FF19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246" y="4155247"/>
            <a:ext cx="2689889" cy="2546962"/>
          </a:xfrm>
          <a:prstGeom prst="rect">
            <a:avLst/>
          </a:prstGeom>
        </p:spPr>
      </p:pic>
      <p:pic>
        <p:nvPicPr>
          <p:cNvPr id="5" name="Picture 4" descr="Santa Maria Nebaj (Quiche, Guatemala)">
            <a:extLst>
              <a:ext uri="{FF2B5EF4-FFF2-40B4-BE49-F238E27FC236}">
                <a16:creationId xmlns:a16="http://schemas.microsoft.com/office/drawing/2014/main" id="{E6DF83B3-6734-3433-4A43-71DFFAFC7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756" y="4972617"/>
            <a:ext cx="648852" cy="38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792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834FDB2-69BE-CE3C-7753-A19694B0B4F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B287719-B4A7-6ADF-9032-D006CF562737}"/>
              </a:ext>
            </a:extLst>
          </p:cNvPr>
          <p:cNvSpPr/>
          <p:nvPr/>
        </p:nvSpPr>
        <p:spPr>
          <a:xfrm>
            <a:off x="-8220961" y="-2985051"/>
            <a:ext cx="19132226" cy="1023067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50000"/>
                  <a:lumMod val="94061"/>
                  <a:lumOff val="5939"/>
                </a:schemeClr>
              </a:gs>
              <a:gs pos="49000">
                <a:schemeClr val="tx1"/>
              </a:gs>
              <a:gs pos="100000">
                <a:schemeClr val="tx1">
                  <a:alpha val="69774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5FBDC64-88BA-D802-D920-4114DEE4F6B9}"/>
              </a:ext>
            </a:extLst>
          </p:cNvPr>
          <p:cNvSpPr txBox="1"/>
          <p:nvPr/>
        </p:nvSpPr>
        <p:spPr>
          <a:xfrm>
            <a:off x="936178" y="2135798"/>
            <a:ext cx="13156530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Avenir Next" panose="020B0503020202020204" pitchFamily="34" charset="0"/>
                <a:ea typeface="+mj-lt"/>
                <a:cs typeface="+mj-lt"/>
              </a:rPr>
              <a:t>Búsqueda</a:t>
            </a:r>
            <a:r>
              <a:rPr lang="en-US" sz="6000" b="1" dirty="0">
                <a:solidFill>
                  <a:schemeClr val="bg1"/>
                </a:solidFill>
                <a:latin typeface="Avenir Next" panose="020B0503020202020204" pitchFamily="34" charset="0"/>
                <a:ea typeface="+mj-lt"/>
                <a:cs typeface="+mj-lt"/>
              </a:rPr>
              <a:t> Vectorial:</a:t>
            </a:r>
            <a:endParaRPr lang="es-GT" sz="3600" b="1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DE30BE8-4CE1-A34F-C1C9-F0176F44D1B7}"/>
              </a:ext>
            </a:extLst>
          </p:cNvPr>
          <p:cNvSpPr txBox="1"/>
          <p:nvPr/>
        </p:nvSpPr>
        <p:spPr>
          <a:xfrm>
            <a:off x="987287" y="3043643"/>
            <a:ext cx="102174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venir Next Medium" panose="020B0503020202020204" pitchFamily="34" charset="0"/>
                <a:ea typeface="+mj-lt"/>
                <a:cs typeface="+mj-lt"/>
              </a:rPr>
              <a:t>Consultas</a:t>
            </a:r>
            <a:r>
              <a:rPr lang="en-US" sz="3200" dirty="0">
                <a:solidFill>
                  <a:schemeClr val="bg1"/>
                </a:solidFill>
                <a:latin typeface="Avenir Next Medium" panose="020B0503020202020204" pitchFamily="34" charset="0"/>
                <a:ea typeface="+mj-lt"/>
                <a:cs typeface="+mj-lt"/>
              </a:rPr>
              <a:t> de </a:t>
            </a:r>
            <a:r>
              <a:rPr lang="en-US" sz="3200" dirty="0" err="1">
                <a:solidFill>
                  <a:schemeClr val="bg1"/>
                </a:solidFill>
                <a:latin typeface="Avenir Next Medium" panose="020B0503020202020204" pitchFamily="34" charset="0"/>
                <a:ea typeface="+mj-lt"/>
                <a:cs typeface="+mj-lt"/>
              </a:rPr>
              <a:t>Información</a:t>
            </a:r>
            <a:r>
              <a:rPr lang="en-US" sz="3200" dirty="0">
                <a:solidFill>
                  <a:schemeClr val="bg1"/>
                </a:solidFill>
                <a:latin typeface="Avenir Next Medium" panose="020B0503020202020204" pitchFamily="34" charset="0"/>
                <a:ea typeface="+mj-lt"/>
                <a:cs typeface="+mj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venir Next Medium" panose="020B0503020202020204" pitchFamily="34" charset="0"/>
                <a:ea typeface="+mj-lt"/>
                <a:cs typeface="+mj-lt"/>
              </a:rPr>
              <a:t>Eficientes</a:t>
            </a:r>
            <a:endParaRPr lang="es-GT" sz="3200" dirty="0">
              <a:solidFill>
                <a:schemeClr val="bg1"/>
              </a:solidFill>
              <a:latin typeface="Avenir Next Medium" panose="020B0503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463872A-296C-AC14-B11C-E15B4F72D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48" y="8230159"/>
            <a:ext cx="5241235" cy="96222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595A77F-776F-2A15-FCBB-BEA65F6AE515}"/>
              </a:ext>
            </a:extLst>
          </p:cNvPr>
          <p:cNvSpPr txBox="1"/>
          <p:nvPr/>
        </p:nvSpPr>
        <p:spPr>
          <a:xfrm>
            <a:off x="987287" y="4057807"/>
            <a:ext cx="10217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Avenir Next" panose="020B0503020202020204" pitchFamily="34" charset="0"/>
              </a:rPr>
              <a:t>Búsqueda</a:t>
            </a:r>
            <a:r>
              <a:rPr lang="en-US" sz="2800" dirty="0">
                <a:solidFill>
                  <a:schemeClr val="bg1"/>
                </a:solidFill>
                <a:latin typeface="Avenir Next" panose="020B0503020202020204" pitchFamily="34" charset="0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Avenir Next" panose="020B0503020202020204" pitchFamily="34" charset="0"/>
              </a:rPr>
              <a:t>cosas</a:t>
            </a:r>
            <a:r>
              <a:rPr lang="en-US" sz="28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venir Next" panose="020B0503020202020204" pitchFamily="34" charset="0"/>
              </a:rPr>
              <a:t>parecidas</a:t>
            </a:r>
            <a:endParaRPr lang="en-US" sz="28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018171-4BFA-B882-2E6D-B3D13C2C1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126" b="45674"/>
          <a:stretch/>
        </p:blipFill>
        <p:spPr>
          <a:xfrm>
            <a:off x="443948" y="3429000"/>
            <a:ext cx="11963952" cy="83670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F2CE4BA-9D24-8530-B9EF-A87814213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020" y="3483050"/>
            <a:ext cx="1550935" cy="147586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B6987AC-9A3B-45B3-E31C-2CFBB7FD5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175" t="39796" b="48004"/>
          <a:stretch/>
        </p:blipFill>
        <p:spPr>
          <a:xfrm>
            <a:off x="10413679" y="3267871"/>
            <a:ext cx="1550935" cy="83670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12300EF-CF02-E0FB-EB17-FA5670C9D6E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10800000">
            <a:off x="-572811" y="5395284"/>
            <a:ext cx="2207119" cy="3142746"/>
          </a:xfrm>
          <a:prstGeom prst="rect">
            <a:avLst/>
          </a:prstGeom>
          <a:effectLst/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4634487-7166-1286-2632-3AF943B74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17205" y="4393175"/>
            <a:ext cx="2495908" cy="240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43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834FDB2-69BE-CE3C-7753-A19694B0B4F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B287719-B4A7-6ADF-9032-D006CF562737}"/>
              </a:ext>
            </a:extLst>
          </p:cNvPr>
          <p:cNvSpPr/>
          <p:nvPr/>
        </p:nvSpPr>
        <p:spPr>
          <a:xfrm>
            <a:off x="-8232113" y="-2979541"/>
            <a:ext cx="19132226" cy="1023067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50000"/>
                  <a:lumMod val="94061"/>
                  <a:lumOff val="5939"/>
                </a:schemeClr>
              </a:gs>
              <a:gs pos="49000">
                <a:schemeClr val="tx1"/>
              </a:gs>
              <a:gs pos="100000">
                <a:schemeClr val="tx1">
                  <a:alpha val="69774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5FBDC64-88BA-D802-D920-4114DEE4F6B9}"/>
              </a:ext>
            </a:extLst>
          </p:cNvPr>
          <p:cNvSpPr txBox="1"/>
          <p:nvPr/>
        </p:nvSpPr>
        <p:spPr>
          <a:xfrm>
            <a:off x="803168" y="2417223"/>
            <a:ext cx="6449231" cy="24006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Avenir Next Medium" panose="020B0503020202020204" pitchFamily="34" charset="0"/>
              </a:rPr>
              <a:t>¿</a:t>
            </a:r>
            <a:r>
              <a:rPr lang="en-US" sz="5000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Cómo</a:t>
            </a:r>
            <a:r>
              <a:rPr lang="en-US" sz="5000" dirty="0">
                <a:solidFill>
                  <a:schemeClr val="bg1"/>
                </a:solidFill>
                <a:latin typeface="Avenir Next Medium" panose="020B0503020202020204" pitchFamily="34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transformar</a:t>
            </a:r>
            <a:r>
              <a:rPr lang="en-US" sz="5000" dirty="0">
                <a:solidFill>
                  <a:schemeClr val="bg1"/>
                </a:solidFill>
                <a:latin typeface="Avenir Next Medium" panose="020B0503020202020204" pitchFamily="34" charset="0"/>
              </a:rPr>
              <a:t> </a:t>
            </a:r>
          </a:p>
          <a:p>
            <a:r>
              <a:rPr lang="en-US" sz="5000" dirty="0">
                <a:solidFill>
                  <a:schemeClr val="bg1"/>
                </a:solidFill>
                <a:latin typeface="Avenir Next Medium" panose="020B0503020202020204" pitchFamily="34" charset="0"/>
              </a:rPr>
              <a:t>mi </a:t>
            </a:r>
            <a:r>
              <a:rPr lang="en-US" sz="5000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información</a:t>
            </a:r>
            <a:r>
              <a:rPr lang="en-US" sz="5000" dirty="0">
                <a:solidFill>
                  <a:schemeClr val="bg1"/>
                </a:solidFill>
                <a:latin typeface="Avenir Next Medium" panose="020B0503020202020204" pitchFamily="34" charset="0"/>
              </a:rPr>
              <a:t> </a:t>
            </a:r>
          </a:p>
          <a:p>
            <a:r>
              <a:rPr lang="en-US" sz="5000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en</a:t>
            </a:r>
            <a:r>
              <a:rPr lang="en-US" sz="5000" dirty="0">
                <a:solidFill>
                  <a:schemeClr val="bg1"/>
                </a:solidFill>
                <a:latin typeface="Avenir Next Medium" panose="020B0503020202020204" pitchFamily="34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vectores</a:t>
            </a:r>
            <a:r>
              <a:rPr lang="en-US" sz="5000" dirty="0">
                <a:solidFill>
                  <a:schemeClr val="bg1"/>
                </a:solidFill>
                <a:latin typeface="Avenir Next Medium" panose="020B0503020202020204" pitchFamily="34" charset="0"/>
              </a:rPr>
              <a:t>?</a:t>
            </a:r>
            <a:endParaRPr lang="es-GT" sz="5000" dirty="0">
              <a:solidFill>
                <a:schemeClr val="bg1"/>
              </a:solidFill>
              <a:latin typeface="Avenir Next Medium" panose="020B0503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463872A-296C-AC14-B11C-E15B4F72D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48" y="8230159"/>
            <a:ext cx="5241235" cy="96222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22B2A38-1F84-F877-86F7-AF96BF647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79" y="1642342"/>
            <a:ext cx="5658898" cy="9223244"/>
          </a:xfrm>
          <a:prstGeom prst="rect">
            <a:avLst/>
          </a:prstGeom>
          <a:effectLst>
            <a:glow rad="153915">
              <a:schemeClr val="bg1">
                <a:alpha val="7875"/>
              </a:schemeClr>
            </a:glo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15E2BCB-8B79-5C60-9086-44450D611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79" y="-4007584"/>
            <a:ext cx="5658898" cy="9223244"/>
          </a:xfrm>
          <a:prstGeom prst="rect">
            <a:avLst/>
          </a:prstGeom>
          <a:effectLst>
            <a:glow rad="153915">
              <a:schemeClr val="bg1">
                <a:alpha val="7875"/>
              </a:schemeClr>
            </a:glo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EFECDF1-E609-7CF4-FC7E-C73B0850F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383" y="320735"/>
            <a:ext cx="1989701" cy="1988083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20CEE3A-F363-D566-2D3B-307C52D7E5F4}"/>
              </a:ext>
            </a:extLst>
          </p:cNvPr>
          <p:cNvSpPr txBox="1"/>
          <p:nvPr/>
        </p:nvSpPr>
        <p:spPr>
          <a:xfrm>
            <a:off x="8289567" y="952870"/>
            <a:ext cx="337096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venir Next Medium" panose="020B0503020202020204" pitchFamily="34" charset="0"/>
              </a:rPr>
              <a:t>Embeddings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1C6E425-9D4B-0D4C-0409-493D4E0AF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2533" y="4728570"/>
            <a:ext cx="1635468" cy="163381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2CE45BF-D54B-C131-DE93-E1E99DC7CE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126" b="45674"/>
          <a:stretch/>
        </p:blipFill>
        <p:spPr>
          <a:xfrm>
            <a:off x="803168" y="4589766"/>
            <a:ext cx="2268271" cy="83670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10379C73-5D05-2252-8CBA-B77E869CD0E4}"/>
              </a:ext>
            </a:extLst>
          </p:cNvPr>
          <p:cNvSpPr txBox="1"/>
          <p:nvPr/>
        </p:nvSpPr>
        <p:spPr>
          <a:xfrm>
            <a:off x="8341609" y="5086161"/>
            <a:ext cx="3370965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Modelos</a:t>
            </a:r>
            <a:r>
              <a:rPr lang="en-US" sz="2800" dirty="0">
                <a:solidFill>
                  <a:schemeClr val="bg1"/>
                </a:solidFill>
                <a:latin typeface="Avenir Next Medium" panose="020B0503020202020204" pitchFamily="34" charset="0"/>
              </a:rPr>
              <a:t> de Embeddings</a:t>
            </a:r>
          </a:p>
        </p:txBody>
      </p:sp>
    </p:spTree>
    <p:extLst>
      <p:ext uri="{BB962C8B-B14F-4D97-AF65-F5344CB8AC3E}">
        <p14:creationId xmlns:p14="http://schemas.microsoft.com/office/powerpoint/2010/main" val="3669298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834FDB2-69BE-CE3C-7753-A19694B0B4F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4B4C3DD-5290-60E5-3DFF-7B9E3B0F0401}"/>
              </a:ext>
            </a:extLst>
          </p:cNvPr>
          <p:cNvSpPr/>
          <p:nvPr/>
        </p:nvSpPr>
        <p:spPr>
          <a:xfrm>
            <a:off x="-8726756" y="-3790768"/>
            <a:ext cx="20918756" cy="1064876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50000"/>
                  <a:lumMod val="94061"/>
                  <a:lumOff val="5939"/>
                </a:schemeClr>
              </a:gs>
              <a:gs pos="49000">
                <a:schemeClr val="tx1"/>
              </a:gs>
              <a:gs pos="100000">
                <a:schemeClr val="tx1">
                  <a:alpha val="69774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12DA57C-7842-0333-5694-90FEFF0E0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553" y="-1871973"/>
            <a:ext cx="9815998" cy="9802326"/>
          </a:xfrm>
          <a:prstGeom prst="rect">
            <a:avLst/>
          </a:prstGeom>
          <a:effectLst>
            <a:glow rad="153120">
              <a:schemeClr val="bg1">
                <a:lumMod val="95000"/>
                <a:alpha val="10935"/>
              </a:schemeClr>
            </a:glo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9023A3E-2B92-5B7C-CB91-A4FF8D9CB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374" y="-678173"/>
            <a:ext cx="9815998" cy="9802326"/>
          </a:xfrm>
          <a:prstGeom prst="rect">
            <a:avLst/>
          </a:prstGeom>
          <a:effectLst>
            <a:glow rad="153120">
              <a:schemeClr val="bg1">
                <a:lumMod val="95000"/>
                <a:alpha val="10935"/>
              </a:schemeClr>
            </a:glow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9E41D05-2417-EBF6-5D78-8BBB78D93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66512" y="-2532055"/>
            <a:ext cx="10821331" cy="10806259"/>
          </a:xfrm>
          <a:prstGeom prst="rect">
            <a:avLst/>
          </a:prstGeom>
          <a:effectLst>
            <a:glow rad="153120">
              <a:schemeClr val="bg1">
                <a:lumMod val="95000"/>
                <a:alpha val="10935"/>
              </a:schemeClr>
            </a:glow>
          </a:effec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B2742438-07C1-AD1D-B514-B0B7B00FCF35}"/>
              </a:ext>
            </a:extLst>
          </p:cNvPr>
          <p:cNvSpPr/>
          <p:nvPr/>
        </p:nvSpPr>
        <p:spPr>
          <a:xfrm>
            <a:off x="3577225" y="1639956"/>
            <a:ext cx="5037549" cy="35780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40C8485-1D8C-FF17-CF3C-636CBC269306}"/>
              </a:ext>
            </a:extLst>
          </p:cNvPr>
          <p:cNvSpPr txBox="1"/>
          <p:nvPr/>
        </p:nvSpPr>
        <p:spPr>
          <a:xfrm>
            <a:off x="3855034" y="1982449"/>
            <a:ext cx="6442565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s-GT" sz="4400" b="1" dirty="0">
                <a:solidFill>
                  <a:schemeClr val="bg1"/>
                </a:solidFill>
                <a:latin typeface="Avenir Next"/>
              </a:rPr>
              <a:t>Un nivel más de personalización RAG</a:t>
            </a:r>
            <a:endParaRPr lang="en-US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2C41EC0-0E96-F4CC-9740-628F048ABD65}"/>
              </a:ext>
            </a:extLst>
          </p:cNvPr>
          <p:cNvSpPr txBox="1">
            <a:spLocks/>
          </p:cNvSpPr>
          <p:nvPr/>
        </p:nvSpPr>
        <p:spPr>
          <a:xfrm>
            <a:off x="3855034" y="3029190"/>
            <a:ext cx="483088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latin typeface="Avenir Next Medium"/>
              </a:rPr>
              <a:t>User</a:t>
            </a:r>
            <a:endParaRPr lang="en-US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venir Next Medium"/>
              </a:rPr>
              <a:t>Vector database</a:t>
            </a:r>
            <a:endParaRPr lang="en-US" sz="1800" dirty="0">
              <a:solidFill>
                <a:schemeClr val="bg1"/>
              </a:solidFill>
              <a:latin typeface="Avenir Next Medium" panose="020B0503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venir Next Medium"/>
              </a:rPr>
              <a:t>GEN AI Model</a:t>
            </a:r>
            <a:endParaRPr lang="en-US" sz="1800" dirty="0">
              <a:solidFill>
                <a:schemeClr val="bg1"/>
              </a:solidFill>
              <a:latin typeface="Avenir Next Medium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739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834FDB2-69BE-CE3C-7753-A19694B0B4F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4B4C3DD-5290-60E5-3DFF-7B9E3B0F0401}"/>
              </a:ext>
            </a:extLst>
          </p:cNvPr>
          <p:cNvSpPr/>
          <p:nvPr/>
        </p:nvSpPr>
        <p:spPr>
          <a:xfrm>
            <a:off x="-8726756" y="-3733143"/>
            <a:ext cx="20918756" cy="10630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50000"/>
                  <a:lumMod val="94061"/>
                  <a:lumOff val="5939"/>
                </a:schemeClr>
              </a:gs>
              <a:gs pos="49000">
                <a:schemeClr val="tx1"/>
              </a:gs>
              <a:gs pos="100000">
                <a:schemeClr val="tx1">
                  <a:alpha val="69774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4EC461-DF22-251B-19BE-B610755DB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57" y="-1"/>
            <a:ext cx="4453247" cy="6858000"/>
          </a:xfrm>
          <a:prstGeom prst="rect">
            <a:avLst/>
          </a:prstGeom>
          <a:effectLst>
            <a:glow rad="165896">
              <a:schemeClr val="bg1">
                <a:alpha val="9000"/>
              </a:schemeClr>
            </a:glo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6D7A21C-519C-F28A-47CE-17E5399BE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283499" y="-39030"/>
            <a:ext cx="4453247" cy="6858000"/>
          </a:xfrm>
          <a:prstGeom prst="rect">
            <a:avLst/>
          </a:prstGeom>
          <a:effectLst>
            <a:glow rad="165896">
              <a:schemeClr val="bg1">
                <a:alpha val="9000"/>
              </a:schemeClr>
            </a:glow>
          </a:effec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B2742438-07C1-AD1D-B514-B0B7B00FCF35}"/>
              </a:ext>
            </a:extLst>
          </p:cNvPr>
          <p:cNvSpPr/>
          <p:nvPr/>
        </p:nvSpPr>
        <p:spPr>
          <a:xfrm>
            <a:off x="3577225" y="1906860"/>
            <a:ext cx="5232238" cy="28101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40C8485-1D8C-FF17-CF3C-636CBC269306}"/>
              </a:ext>
            </a:extLst>
          </p:cNvPr>
          <p:cNvSpPr txBox="1"/>
          <p:nvPr/>
        </p:nvSpPr>
        <p:spPr>
          <a:xfrm>
            <a:off x="4193412" y="2441748"/>
            <a:ext cx="4348113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GT" sz="4400" b="1" dirty="0">
                <a:solidFill>
                  <a:schemeClr val="bg1"/>
                </a:solidFill>
                <a:latin typeface="Avenir Next" panose="020B0503020202020204" pitchFamily="34" charset="0"/>
              </a:rPr>
              <a:t>¿PREGUNTAS?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FC21572-FA03-2A4D-C247-7D9B094E0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756" y="635988"/>
            <a:ext cx="5408153" cy="4839815"/>
          </a:xfrm>
          <a:prstGeom prst="rect">
            <a:avLst/>
          </a:prstGeom>
          <a:effectLst>
            <a:glow rad="161736">
              <a:schemeClr val="bg1">
                <a:alpha val="7857"/>
              </a:schemeClr>
            </a:glo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C5CDD19-2A77-0D55-B62A-AE23A93E82D6}"/>
              </a:ext>
            </a:extLst>
          </p:cNvPr>
          <p:cNvSpPr txBox="1"/>
          <p:nvPr/>
        </p:nvSpPr>
        <p:spPr>
          <a:xfrm>
            <a:off x="5353135" y="3456190"/>
            <a:ext cx="3342136" cy="5797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298577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0D88264-D82E-DC23-E944-478E36201A6C}"/>
              </a:ext>
            </a:extLst>
          </p:cNvPr>
          <p:cNvSpPr/>
          <p:nvPr/>
        </p:nvSpPr>
        <p:spPr>
          <a:xfrm>
            <a:off x="0" y="13253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3315DBD7-594F-6753-56E9-ADC7334007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6200000">
            <a:off x="9889781" y="-659656"/>
            <a:ext cx="2207119" cy="3142746"/>
          </a:xfrm>
          <a:prstGeom prst="rect">
            <a:avLst/>
          </a:prstGeom>
          <a:effectLst/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26F42FF1-3133-E9BE-D007-F9CB94986CF9}"/>
              </a:ext>
            </a:extLst>
          </p:cNvPr>
          <p:cNvSpPr/>
          <p:nvPr/>
        </p:nvSpPr>
        <p:spPr>
          <a:xfrm>
            <a:off x="-9218571" y="-3337248"/>
            <a:ext cx="19132226" cy="1023067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50000"/>
                  <a:lumMod val="94061"/>
                  <a:lumOff val="5939"/>
                </a:schemeClr>
              </a:gs>
              <a:gs pos="49000">
                <a:schemeClr val="tx1"/>
              </a:gs>
              <a:gs pos="100000">
                <a:schemeClr val="tx1">
                  <a:alpha val="69774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97EC20E0-115E-EA93-78FF-ED2CDD264F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>
            <a:off x="-389414" y="4477179"/>
            <a:ext cx="2207119" cy="3142746"/>
          </a:xfrm>
          <a:prstGeom prst="rect">
            <a:avLst/>
          </a:prstGeom>
          <a:effectLst/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B4D84591-8062-8FD6-ECF5-286F53710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1151" y="2277761"/>
            <a:ext cx="3982395" cy="3770791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0A8DBBD6-152B-6671-26FC-AB277B842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817" y="4105690"/>
            <a:ext cx="3025745" cy="2919626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88C75FBC-CA4F-39B8-8E9F-C3C5D5B06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971" y="-320095"/>
            <a:ext cx="4531688" cy="4290897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80313F7A-1424-3EF2-CFD5-26646530A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494287" y="-894438"/>
            <a:ext cx="3025745" cy="29196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B49180-015E-ACEC-2786-ED5307979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462" y="1371600"/>
            <a:ext cx="562707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3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0D88264-D82E-DC23-E944-478E36201A6C}"/>
              </a:ext>
            </a:extLst>
          </p:cNvPr>
          <p:cNvSpPr/>
          <p:nvPr/>
        </p:nvSpPr>
        <p:spPr>
          <a:xfrm>
            <a:off x="0" y="13253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3315DBD7-594F-6753-56E9-ADC7334007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6200000">
            <a:off x="9889781" y="-659656"/>
            <a:ext cx="2207119" cy="3142746"/>
          </a:xfrm>
          <a:prstGeom prst="rect">
            <a:avLst/>
          </a:prstGeom>
          <a:effectLst/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26F42FF1-3133-E9BE-D007-F9CB94986CF9}"/>
              </a:ext>
            </a:extLst>
          </p:cNvPr>
          <p:cNvSpPr/>
          <p:nvPr/>
        </p:nvSpPr>
        <p:spPr>
          <a:xfrm>
            <a:off x="-9218571" y="-3337248"/>
            <a:ext cx="19132226" cy="1023067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50000"/>
                  <a:lumMod val="94061"/>
                  <a:lumOff val="5939"/>
                </a:schemeClr>
              </a:gs>
              <a:gs pos="49000">
                <a:schemeClr val="tx1"/>
              </a:gs>
              <a:gs pos="100000">
                <a:schemeClr val="tx1">
                  <a:alpha val="69774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97EC20E0-115E-EA93-78FF-ED2CDD264F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>
            <a:off x="-389414" y="4477179"/>
            <a:ext cx="2207119" cy="3142746"/>
          </a:xfrm>
          <a:prstGeom prst="rect">
            <a:avLst/>
          </a:prstGeom>
          <a:effectLst/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B4D84591-8062-8FD6-ECF5-286F53710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1151" y="2277761"/>
            <a:ext cx="3982395" cy="3770791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0A8DBBD6-152B-6671-26FC-AB277B842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817" y="4105690"/>
            <a:ext cx="3025745" cy="2919626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88C75FBC-CA4F-39B8-8E9F-C3C5D5B06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971" y="-320095"/>
            <a:ext cx="4531688" cy="4290897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80313F7A-1424-3EF2-CFD5-26646530A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494287" y="-894438"/>
            <a:ext cx="3025745" cy="29196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8251F6-C7F4-739F-143F-3DD66E41F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1428750"/>
            <a:ext cx="6096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98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0D88264-D82E-DC23-E944-478E36201A6C}"/>
              </a:ext>
            </a:extLst>
          </p:cNvPr>
          <p:cNvSpPr/>
          <p:nvPr/>
        </p:nvSpPr>
        <p:spPr>
          <a:xfrm>
            <a:off x="0" y="13253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3315DBD7-594F-6753-56E9-ADC7334007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6200000">
            <a:off x="9889781" y="-659656"/>
            <a:ext cx="2207119" cy="3142746"/>
          </a:xfrm>
          <a:prstGeom prst="rect">
            <a:avLst/>
          </a:prstGeom>
          <a:effectLst/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26F42FF1-3133-E9BE-D007-F9CB94986CF9}"/>
              </a:ext>
            </a:extLst>
          </p:cNvPr>
          <p:cNvSpPr/>
          <p:nvPr/>
        </p:nvSpPr>
        <p:spPr>
          <a:xfrm>
            <a:off x="-9218571" y="-3337248"/>
            <a:ext cx="19132226" cy="1023067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50000"/>
                  <a:lumMod val="94061"/>
                  <a:lumOff val="5939"/>
                </a:schemeClr>
              </a:gs>
              <a:gs pos="49000">
                <a:schemeClr val="tx1"/>
              </a:gs>
              <a:gs pos="100000">
                <a:schemeClr val="tx1">
                  <a:alpha val="69774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97EC20E0-115E-EA93-78FF-ED2CDD264F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>
            <a:off x="-389414" y="4477179"/>
            <a:ext cx="2207119" cy="3142746"/>
          </a:xfrm>
          <a:prstGeom prst="rect">
            <a:avLst/>
          </a:prstGeom>
          <a:effectLst/>
        </p:spPr>
      </p:pic>
      <p:sp>
        <p:nvSpPr>
          <p:cNvPr id="32" name="Título 1">
            <a:extLst>
              <a:ext uri="{FF2B5EF4-FFF2-40B4-BE49-F238E27FC236}">
                <a16:creationId xmlns:a16="http://schemas.microsoft.com/office/drawing/2014/main" id="{40CDCEA4-2446-67A9-27AA-1D569B052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175" y="2776064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s-ES" sz="3600" dirty="0" err="1">
                <a:solidFill>
                  <a:schemeClr val="bg1"/>
                </a:solidFill>
                <a:latin typeface="Graphik Light" panose="020B0403030202060203" pitchFamily="34" charset="77"/>
                <a:cs typeface="Agency FB" panose="020F0502020204030204" pitchFamily="34" charset="0"/>
              </a:rPr>
              <a:t>Embeddings</a:t>
            </a:r>
            <a:r>
              <a:rPr lang="es-ES" sz="3600" dirty="0">
                <a:solidFill>
                  <a:schemeClr val="bg1"/>
                </a:solidFill>
                <a:latin typeface="Graphik Light" panose="020B0403030202060203" pitchFamily="34" charset="77"/>
              </a:rPr>
              <a:t>, </a:t>
            </a:r>
            <a:br>
              <a:rPr lang="es-ES" sz="3600" dirty="0">
                <a:solidFill>
                  <a:schemeClr val="bg1"/>
                </a:solidFill>
                <a:latin typeface="Graphik Light" panose="020B0403030202060203" pitchFamily="34" charset="77"/>
              </a:rPr>
            </a:br>
            <a:r>
              <a:rPr lang="es-ES" sz="3600" dirty="0">
                <a:solidFill>
                  <a:schemeClr val="bg1"/>
                </a:solidFill>
                <a:latin typeface="Graphik Light" panose="020B0403030202060203" pitchFamily="34" charset="77"/>
              </a:rPr>
              <a:t>transfer </a:t>
            </a:r>
            <a:r>
              <a:rPr lang="es-ES" sz="3600" dirty="0" err="1">
                <a:solidFill>
                  <a:schemeClr val="bg1"/>
                </a:solidFill>
                <a:latin typeface="Graphik Light" panose="020B0403030202060203" pitchFamily="34" charset="77"/>
              </a:rPr>
              <a:t>learning</a:t>
            </a:r>
            <a:r>
              <a:rPr lang="es-ES" sz="3600" dirty="0">
                <a:solidFill>
                  <a:schemeClr val="bg1"/>
                </a:solidFill>
                <a:latin typeface="Graphik Light" panose="020B0403030202060203" pitchFamily="34" charset="77"/>
              </a:rPr>
              <a:t> y más: </a:t>
            </a:r>
            <a:br>
              <a:rPr lang="es-ES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s-ES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LLM A TU MEDIDA </a:t>
            </a:r>
            <a:endParaRPr lang="en-US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endParaRPr lang="es-ES" dirty="0"/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536952E9-9E41-7A92-8FCF-032A49CBE9D5}"/>
              </a:ext>
            </a:extLst>
          </p:cNvPr>
          <p:cNvCxnSpPr>
            <a:cxnSpLocks/>
          </p:cNvCxnSpPr>
          <p:nvPr/>
        </p:nvCxnSpPr>
        <p:spPr>
          <a:xfrm flipH="1">
            <a:off x="7917510" y="6405523"/>
            <a:ext cx="307583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Imagen 36">
            <a:extLst>
              <a:ext uri="{FF2B5EF4-FFF2-40B4-BE49-F238E27FC236}">
                <a16:creationId xmlns:a16="http://schemas.microsoft.com/office/drawing/2014/main" id="{F2736C68-D52B-8373-7398-6B5A5B77D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40" y="510289"/>
            <a:ext cx="2307575" cy="364354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B4D84591-8062-8FD6-ECF5-286F53710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11151" y="2277761"/>
            <a:ext cx="3982395" cy="3770791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0A8DBBD6-152B-6671-26FC-AB277B842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6817" y="4105690"/>
            <a:ext cx="3025745" cy="2919626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4337E93D-00C5-F2F4-20F1-888BA5D88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879" y="4260074"/>
            <a:ext cx="4531688" cy="4290897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88C75FBC-CA4F-39B8-8E9F-C3C5D5B06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3971" y="-320095"/>
            <a:ext cx="4531688" cy="4290897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80313F7A-1424-3EF2-CFD5-26646530A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494287" y="-894438"/>
            <a:ext cx="3025745" cy="291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1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834FDB2-69BE-CE3C-7753-A19694B0B4F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4B4C3DD-5290-60E5-3DFF-7B9E3B0F0401}"/>
              </a:ext>
            </a:extLst>
          </p:cNvPr>
          <p:cNvSpPr/>
          <p:nvPr/>
        </p:nvSpPr>
        <p:spPr>
          <a:xfrm>
            <a:off x="-8726756" y="-3723861"/>
            <a:ext cx="19132226" cy="1023067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50000"/>
                  <a:lumMod val="94061"/>
                  <a:lumOff val="5939"/>
                </a:schemeClr>
              </a:gs>
              <a:gs pos="49000">
                <a:schemeClr val="tx1"/>
              </a:gs>
              <a:gs pos="100000">
                <a:schemeClr val="tx1">
                  <a:alpha val="69774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AF3308-DFFE-66F0-1D71-D1F39A242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8172" y="351182"/>
            <a:ext cx="6161865" cy="6155635"/>
          </a:xfrm>
          <a:prstGeom prst="rect">
            <a:avLst/>
          </a:prstGeom>
          <a:effectLst>
            <a:glow rad="153839">
              <a:schemeClr val="bg1">
                <a:alpha val="8000"/>
              </a:schemeClr>
            </a:glo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FF179A3-89EE-6F7D-82B0-8B1F0790E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173" y="230259"/>
            <a:ext cx="6161865" cy="6155635"/>
          </a:xfrm>
          <a:prstGeom prst="rect">
            <a:avLst/>
          </a:prstGeom>
          <a:effectLst>
            <a:glow rad="153839">
              <a:schemeClr val="bg1">
                <a:alpha val="8000"/>
              </a:schemeClr>
            </a:glo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A9134F7-A3FA-2765-4F7D-F4083F2E1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968" y="460517"/>
            <a:ext cx="6161865" cy="6155635"/>
          </a:xfrm>
          <a:prstGeom prst="rect">
            <a:avLst/>
          </a:prstGeom>
          <a:effectLst>
            <a:glow rad="153839">
              <a:schemeClr val="bg1">
                <a:alpha val="8000"/>
              </a:schemeClr>
            </a:glo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05B5E94-9685-E5E3-4B0C-401366FF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693" y="290720"/>
            <a:ext cx="6161865" cy="6155635"/>
          </a:xfrm>
          <a:prstGeom prst="rect">
            <a:avLst/>
          </a:prstGeom>
          <a:effectLst>
            <a:glow rad="153839">
              <a:schemeClr val="bg1">
                <a:alpha val="8000"/>
              </a:schemeClr>
            </a:glow>
          </a:effec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B2742438-07C1-AD1D-B514-B0B7B00FCF35}"/>
              </a:ext>
            </a:extLst>
          </p:cNvPr>
          <p:cNvSpPr/>
          <p:nvPr/>
        </p:nvSpPr>
        <p:spPr>
          <a:xfrm>
            <a:off x="3577225" y="1696694"/>
            <a:ext cx="5037549" cy="35780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40C8485-1D8C-FF17-CF3C-636CBC269306}"/>
              </a:ext>
            </a:extLst>
          </p:cNvPr>
          <p:cNvSpPr txBox="1"/>
          <p:nvPr/>
        </p:nvSpPr>
        <p:spPr>
          <a:xfrm>
            <a:off x="3816557" y="2176678"/>
            <a:ext cx="363732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GT" sz="4400" b="1" spc="300" dirty="0">
                <a:solidFill>
                  <a:schemeClr val="bg1"/>
                </a:solidFill>
                <a:latin typeface="Avenir Next" panose="020B0503020202020204" pitchFamily="34" charset="0"/>
              </a:rPr>
              <a:t>AGENDA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2C41EC0-0E96-F4CC-9740-628F048ABD65}"/>
              </a:ext>
            </a:extLst>
          </p:cNvPr>
          <p:cNvSpPr txBox="1">
            <a:spLocks/>
          </p:cNvSpPr>
          <p:nvPr/>
        </p:nvSpPr>
        <p:spPr>
          <a:xfrm>
            <a:off x="3778551" y="2561399"/>
            <a:ext cx="483088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GT" sz="1800" dirty="0">
                <a:solidFill>
                  <a:schemeClr val="bg1"/>
                </a:solidFill>
                <a:latin typeface="Avenir Next" panose="020B0503020202020204" pitchFamily="34" charset="0"/>
              </a:rPr>
              <a:t>Presentación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GT" sz="1800" dirty="0">
                <a:solidFill>
                  <a:schemeClr val="bg1"/>
                </a:solidFill>
                <a:latin typeface="Avenir Next" panose="020B0503020202020204" pitchFamily="34" charset="0"/>
              </a:rPr>
              <a:t>Antecedentes ¿Cómo llegamos aquí?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GT" sz="1800" dirty="0">
                <a:solidFill>
                  <a:schemeClr val="bg1"/>
                </a:solidFill>
                <a:latin typeface="Avenir Next" panose="020B0503020202020204" pitchFamily="34" charset="0"/>
              </a:rPr>
              <a:t>Lenguajes de programación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GT" sz="1800" dirty="0">
                <a:solidFill>
                  <a:schemeClr val="bg1"/>
                </a:solidFill>
                <a:latin typeface="Avenir Next" panose="020B0503020202020204" pitchFamily="34" charset="0"/>
              </a:rPr>
              <a:t>Técnicas clave en AI, búsqueda </a:t>
            </a:r>
            <a:br>
              <a:rPr lang="es-GT" sz="1800" dirty="0">
                <a:solidFill>
                  <a:schemeClr val="bg1"/>
                </a:solidFill>
                <a:latin typeface="Avenir Next" panose="020B0503020202020204" pitchFamily="34" charset="0"/>
              </a:rPr>
            </a:br>
            <a:r>
              <a:rPr lang="es-GT" sz="1800" dirty="0">
                <a:solidFill>
                  <a:schemeClr val="bg1"/>
                </a:solidFill>
                <a:latin typeface="Avenir Next" panose="020B0503020202020204" pitchFamily="34" charset="0"/>
              </a:rPr>
              <a:t>y transformación de datos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GT" sz="1800" dirty="0">
                <a:solidFill>
                  <a:schemeClr val="bg1"/>
                </a:solidFill>
                <a:latin typeface="Avenir Next" panose="020B0503020202020204" pitchFamily="34" charset="0"/>
              </a:rPr>
              <a:t>Ejemplo con código core de un sistema</a:t>
            </a:r>
            <a:endParaRPr lang="es-ES" sz="18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16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834FDB2-69BE-CE3C-7753-A19694B0B4F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4B4C3DD-5290-60E5-3DFF-7B9E3B0F0401}"/>
              </a:ext>
            </a:extLst>
          </p:cNvPr>
          <p:cNvSpPr/>
          <p:nvPr/>
        </p:nvSpPr>
        <p:spPr>
          <a:xfrm>
            <a:off x="-9032650" y="-3173897"/>
            <a:ext cx="19132226" cy="1023067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50000"/>
                  <a:lumMod val="94061"/>
                  <a:lumOff val="5939"/>
                </a:schemeClr>
              </a:gs>
              <a:gs pos="49000">
                <a:schemeClr val="tx1"/>
              </a:gs>
              <a:gs pos="100000">
                <a:schemeClr val="tx1">
                  <a:alpha val="69774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4AF43BC-DB90-2FD0-1A59-EB54D1337DF7}"/>
              </a:ext>
            </a:extLst>
          </p:cNvPr>
          <p:cNvSpPr txBox="1"/>
          <p:nvPr/>
        </p:nvSpPr>
        <p:spPr>
          <a:xfrm>
            <a:off x="733872" y="2869674"/>
            <a:ext cx="6720878" cy="193899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s-GT" sz="6000" dirty="0">
                <a:solidFill>
                  <a:schemeClr val="bg1"/>
                </a:solidFill>
                <a:latin typeface="Avenir Next Medium"/>
              </a:rPr>
              <a:t>¿Qué es </a:t>
            </a:r>
            <a:endParaRPr lang="en-US">
              <a:solidFill>
                <a:schemeClr val="bg1"/>
              </a:solidFill>
              <a:latin typeface="Aptos" panose="02110004020202020204"/>
            </a:endParaRPr>
          </a:p>
          <a:p>
            <a:r>
              <a:rPr lang="es-GT" sz="6000" dirty="0">
                <a:solidFill>
                  <a:schemeClr val="bg1"/>
                </a:solidFill>
                <a:latin typeface="Avenir Next Medium"/>
              </a:rPr>
              <a:t>un LLM?</a:t>
            </a:r>
            <a:endParaRPr lang="es-GT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4DA183A-6DDC-A842-E334-25B75915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22" y="1714190"/>
            <a:ext cx="2153971" cy="65151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DDA841C-9D16-4B92-0986-CBAB2C641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550" y="-4203558"/>
            <a:ext cx="3781611" cy="9223244"/>
          </a:xfrm>
          <a:prstGeom prst="rect">
            <a:avLst/>
          </a:prstGeom>
          <a:effectLst>
            <a:glow rad="173506">
              <a:schemeClr val="bg1">
                <a:alpha val="8000"/>
              </a:schemeClr>
            </a:glo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FF254F1-079F-B7AC-00AC-DD1E127BE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714" y="1402174"/>
            <a:ext cx="3610932" cy="9223244"/>
          </a:xfrm>
          <a:prstGeom prst="rect">
            <a:avLst/>
          </a:prstGeom>
          <a:effectLst>
            <a:glow rad="151865">
              <a:schemeClr val="bg1">
                <a:alpha val="8000"/>
              </a:schemeClr>
            </a:glo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0841CDD-3CAE-6CF7-DAC2-E49433234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205" y="-4203558"/>
            <a:ext cx="3781611" cy="9223244"/>
          </a:xfrm>
          <a:prstGeom prst="rect">
            <a:avLst/>
          </a:prstGeom>
          <a:effectLst>
            <a:glow rad="159727">
              <a:schemeClr val="bg1">
                <a:alpha val="8000"/>
              </a:schemeClr>
            </a:glo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A4D3FBD-F9B8-9EAD-CD4F-40785AE5A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076" y="1402174"/>
            <a:ext cx="3610932" cy="9223244"/>
          </a:xfrm>
          <a:prstGeom prst="rect">
            <a:avLst/>
          </a:prstGeom>
          <a:effectLst>
            <a:glow rad="139700">
              <a:schemeClr val="bg1">
                <a:alpha val="8000"/>
              </a:schemeClr>
            </a:glo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CB0F3D8-05CE-C948-9B3D-EFAA5A909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942" y="-94041"/>
            <a:ext cx="2492806" cy="249077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1777E53-0549-DD84-4768-F0DA4890B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889" y="118944"/>
            <a:ext cx="2049004" cy="204693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0D737EE-ED39-9A63-26CD-6737623BC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9793" y="3731761"/>
            <a:ext cx="2492806" cy="249078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63BCE8E-4E92-5FA9-3CD9-93A9F385AF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9449" y="4153804"/>
            <a:ext cx="1951608" cy="1949635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491AF166-0F2C-644B-F9CC-6D5F185D818B}"/>
              </a:ext>
            </a:extLst>
          </p:cNvPr>
          <p:cNvSpPr txBox="1"/>
          <p:nvPr/>
        </p:nvSpPr>
        <p:spPr>
          <a:xfrm>
            <a:off x="5256333" y="2103562"/>
            <a:ext cx="3370965" cy="5847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s-GT" sz="3200" dirty="0">
                <a:solidFill>
                  <a:schemeClr val="bg1"/>
                </a:solidFill>
                <a:latin typeface="Avenir Next"/>
              </a:rPr>
              <a:t>Antecedentes</a:t>
            </a:r>
            <a:endParaRPr lang="es-GT" sz="32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74FFC9D-354E-4570-DAB4-57E220FC7F4A}"/>
              </a:ext>
            </a:extLst>
          </p:cNvPr>
          <p:cNvSpPr txBox="1"/>
          <p:nvPr/>
        </p:nvSpPr>
        <p:spPr>
          <a:xfrm>
            <a:off x="9223544" y="2101847"/>
            <a:ext cx="3370965" cy="5847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s-GT" sz="3200" dirty="0">
                <a:solidFill>
                  <a:schemeClr val="bg1"/>
                </a:solidFill>
                <a:latin typeface="Avenir Next"/>
              </a:rPr>
              <a:t>GPT</a:t>
            </a:r>
            <a:endParaRPr lang="es-GT" sz="32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44132EB-DAA0-6559-181A-30C308DE9FC9}"/>
              </a:ext>
            </a:extLst>
          </p:cNvPr>
          <p:cNvSpPr txBox="1"/>
          <p:nvPr/>
        </p:nvSpPr>
        <p:spPr>
          <a:xfrm>
            <a:off x="5519618" y="6014822"/>
            <a:ext cx="2142508" cy="5847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s-GT" sz="3200" dirty="0">
                <a:solidFill>
                  <a:schemeClr val="bg1"/>
                </a:solidFill>
                <a:ea typeface="+mn-lt"/>
                <a:cs typeface="+mn-lt"/>
              </a:rPr>
              <a:t>Gemini</a:t>
            </a:r>
            <a:endParaRPr lang="en-U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DE0B64B-6B36-10ED-058F-D75B9BDCFA1A}"/>
              </a:ext>
            </a:extLst>
          </p:cNvPr>
          <p:cNvSpPr txBox="1"/>
          <p:nvPr/>
        </p:nvSpPr>
        <p:spPr>
          <a:xfrm>
            <a:off x="8725964" y="6012569"/>
            <a:ext cx="2523508" cy="5847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s-GT" sz="3200" dirty="0">
                <a:solidFill>
                  <a:schemeClr val="bg1"/>
                </a:solidFill>
              </a:rPr>
              <a:t>Llama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368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834FDB2-69BE-CE3C-7753-A19694B0B4F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4B4C3DD-5290-60E5-3DFF-7B9E3B0F0401}"/>
              </a:ext>
            </a:extLst>
          </p:cNvPr>
          <p:cNvSpPr/>
          <p:nvPr/>
        </p:nvSpPr>
        <p:spPr>
          <a:xfrm>
            <a:off x="-8969590" y="-2717544"/>
            <a:ext cx="19132226" cy="1023067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50000"/>
                  <a:lumMod val="94061"/>
                  <a:lumOff val="5939"/>
                </a:schemeClr>
              </a:gs>
              <a:gs pos="49000">
                <a:schemeClr val="tx1"/>
              </a:gs>
              <a:gs pos="100000">
                <a:schemeClr val="tx1">
                  <a:alpha val="69774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4DA183A-6DDC-A842-E334-25B75915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852" y="-198779"/>
            <a:ext cx="2268271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74BEDFE-523A-07C3-5E9A-2AF9507C0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395" y="1581195"/>
            <a:ext cx="5408153" cy="4839815"/>
          </a:xfrm>
          <a:prstGeom prst="rect">
            <a:avLst/>
          </a:prstGeom>
          <a:effectLst>
            <a:glow rad="161736">
              <a:schemeClr val="bg1">
                <a:alpha val="7857"/>
              </a:schemeClr>
            </a:glo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50CF797-1406-A6EF-6005-733800F4E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139" y="1563757"/>
            <a:ext cx="5408153" cy="4839815"/>
          </a:xfrm>
          <a:prstGeom prst="rect">
            <a:avLst/>
          </a:prstGeom>
          <a:effectLst>
            <a:glow rad="161736">
              <a:schemeClr val="bg1">
                <a:alpha val="7857"/>
              </a:schemeClr>
            </a:glo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67B9643-98BA-E0E9-EDC3-FDBD04B6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71" y="1598633"/>
            <a:ext cx="5408153" cy="4839815"/>
          </a:xfrm>
          <a:prstGeom prst="rect">
            <a:avLst/>
          </a:prstGeom>
          <a:effectLst>
            <a:glow rad="161736">
              <a:schemeClr val="bg1">
                <a:alpha val="7857"/>
              </a:schemeClr>
            </a:glo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74FFC9D-354E-4570-DAB4-57E220FC7F4A}"/>
              </a:ext>
            </a:extLst>
          </p:cNvPr>
          <p:cNvSpPr txBox="1"/>
          <p:nvPr/>
        </p:nvSpPr>
        <p:spPr>
          <a:xfrm>
            <a:off x="1781111" y="4408008"/>
            <a:ext cx="3342136" cy="5797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Prompting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44132EB-DAA0-6559-181A-30C308DE9FC9}"/>
              </a:ext>
            </a:extLst>
          </p:cNvPr>
          <p:cNvSpPr txBox="1"/>
          <p:nvPr/>
        </p:nvSpPr>
        <p:spPr>
          <a:xfrm>
            <a:off x="4877862" y="4408008"/>
            <a:ext cx="4692829" cy="5797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Transfer learning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DE0B64B-6B36-10ED-058F-D75B9BDCFA1A}"/>
              </a:ext>
            </a:extLst>
          </p:cNvPr>
          <p:cNvSpPr txBox="1"/>
          <p:nvPr/>
        </p:nvSpPr>
        <p:spPr>
          <a:xfrm>
            <a:off x="8809021" y="4381978"/>
            <a:ext cx="4692829" cy="5797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Fine tuning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4AF43BC-DB90-2FD0-1A59-EB54D1337DF7}"/>
              </a:ext>
            </a:extLst>
          </p:cNvPr>
          <p:cNvSpPr txBox="1"/>
          <p:nvPr/>
        </p:nvSpPr>
        <p:spPr>
          <a:xfrm>
            <a:off x="1031867" y="1029338"/>
            <a:ext cx="6720878" cy="19389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GT" sz="6000" dirty="0">
                <a:solidFill>
                  <a:schemeClr val="bg1"/>
                </a:solidFill>
                <a:latin typeface="Avenir Next Medium" panose="020B0503020202020204" pitchFamily="34" charset="0"/>
              </a:rPr>
              <a:t>Técnicas clave</a:t>
            </a:r>
          </a:p>
          <a:p>
            <a:r>
              <a:rPr lang="es-GT" sz="6000" dirty="0">
                <a:solidFill>
                  <a:schemeClr val="bg1"/>
                </a:solidFill>
                <a:latin typeface="Avenir Next Medium" panose="020B0503020202020204" pitchFamily="34" charset="0"/>
              </a:rPr>
              <a:t>para</a:t>
            </a:r>
            <a:endParaRPr lang="es-GT" sz="6000" b="1" dirty="0">
              <a:solidFill>
                <a:schemeClr val="bg1"/>
              </a:solidFill>
              <a:latin typeface="Avenir Next Demi Bold" panose="020B0503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5D3E6F8-4287-3B7B-7476-0E69C2BF9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573" y="2121482"/>
            <a:ext cx="754966" cy="55262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2E16323-9B46-F152-CC55-6D2C8A45A718}"/>
              </a:ext>
            </a:extLst>
          </p:cNvPr>
          <p:cNvSpPr txBox="1"/>
          <p:nvPr/>
        </p:nvSpPr>
        <p:spPr>
          <a:xfrm>
            <a:off x="-63349" y="3360716"/>
            <a:ext cx="10362166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venir Next" panose="020B0503020202020204" pitchFamily="34" charset="0"/>
              </a:rPr>
              <a:t>¿Para </a:t>
            </a:r>
            <a:r>
              <a:rPr lang="en-US" sz="4000" dirty="0" err="1">
                <a:solidFill>
                  <a:schemeClr val="bg1"/>
                </a:solidFill>
                <a:latin typeface="Avenir Next" panose="020B0503020202020204" pitchFamily="34" charset="0"/>
              </a:rPr>
              <a:t>qué</a:t>
            </a:r>
            <a:r>
              <a:rPr lang="en-US" sz="4000" dirty="0">
                <a:solidFill>
                  <a:schemeClr val="bg1"/>
                </a:solidFill>
                <a:latin typeface="Avenir Next" panose="020B0503020202020204" pitchFamily="34" charset="0"/>
              </a:rPr>
              <a:t> me </a:t>
            </a:r>
            <a:r>
              <a:rPr lang="en-US" sz="4000" dirty="0" err="1">
                <a:solidFill>
                  <a:schemeClr val="bg1"/>
                </a:solidFill>
                <a:latin typeface="Avenir Next" panose="020B0503020202020204" pitchFamily="34" charset="0"/>
              </a:rPr>
              <a:t>sirven</a:t>
            </a:r>
            <a:r>
              <a:rPr lang="en-US" sz="40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Avenir Next" panose="020B0503020202020204" pitchFamily="34" charset="0"/>
              </a:rPr>
              <a:t>estas</a:t>
            </a:r>
            <a:r>
              <a:rPr lang="en-US" sz="40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Avenir Next" panose="020B0503020202020204" pitchFamily="34" charset="0"/>
              </a:rPr>
              <a:t>técnicas</a:t>
            </a:r>
            <a:r>
              <a:rPr lang="en-US" sz="4000" dirty="0">
                <a:solidFill>
                  <a:schemeClr val="bg1"/>
                </a:solidFill>
                <a:latin typeface="Avenir Next" panose="020B0503020202020204" pitchFamily="34" charset="0"/>
              </a:rPr>
              <a:t>?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56500F2-944B-485D-627E-C6D6876C5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724" y="4381978"/>
            <a:ext cx="1550935" cy="1475864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75024C6-647C-DC0E-0F75-682FFAD7A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93374" y="3752483"/>
            <a:ext cx="2495908" cy="2408372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7A66817A-D799-EED1-8BC8-4AC9715FD62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580416" y="5111067"/>
            <a:ext cx="2207119" cy="314274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8979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834FDB2-69BE-CE3C-7753-A19694B0B4F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769247E3-776C-A5FB-C936-197F41EF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>
            <a:off x="10413898" y="3711947"/>
            <a:ext cx="2207119" cy="3142746"/>
          </a:xfrm>
          <a:prstGeom prst="rect">
            <a:avLst/>
          </a:prstGeom>
          <a:effectLst/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07439003-48B5-1E64-A391-03A90CD36B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451554" y="-969289"/>
            <a:ext cx="2207119" cy="3142746"/>
          </a:xfrm>
          <a:prstGeom prst="rect">
            <a:avLst/>
          </a:prstGeom>
          <a:effectLst/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4B4C3DD-5290-60E5-3DFF-7B9E3B0F0401}"/>
              </a:ext>
            </a:extLst>
          </p:cNvPr>
          <p:cNvSpPr/>
          <p:nvPr/>
        </p:nvSpPr>
        <p:spPr>
          <a:xfrm>
            <a:off x="-8110093" y="-3525017"/>
            <a:ext cx="19132226" cy="1023067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50000"/>
                  <a:lumMod val="94061"/>
                  <a:lumOff val="5939"/>
                </a:schemeClr>
              </a:gs>
              <a:gs pos="49000">
                <a:schemeClr val="tx1"/>
              </a:gs>
              <a:gs pos="100000">
                <a:schemeClr val="tx1">
                  <a:alpha val="69774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FB80DC5B-66EA-1817-447E-A0F5DABD9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102" y="-46772"/>
            <a:ext cx="1829667" cy="17324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4AF43BC-DB90-2FD0-1A59-EB54D1337DF7}"/>
              </a:ext>
            </a:extLst>
          </p:cNvPr>
          <p:cNvSpPr txBox="1"/>
          <p:nvPr/>
        </p:nvSpPr>
        <p:spPr>
          <a:xfrm>
            <a:off x="363852" y="7360764"/>
            <a:ext cx="6720878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Avenir Next" panose="020B0503020202020204" pitchFamily="34" charset="0"/>
              </a:rPr>
              <a:t>Python</a:t>
            </a:r>
            <a:endParaRPr lang="es-GT" sz="8000" b="1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1E386DD1-7B34-D635-4565-A2BF59383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439" y="5458464"/>
            <a:ext cx="1829667" cy="173244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609279F-0761-34C9-98B6-002B0AC4A8E5}"/>
              </a:ext>
            </a:extLst>
          </p:cNvPr>
          <p:cNvSpPr/>
          <p:nvPr/>
        </p:nvSpPr>
        <p:spPr>
          <a:xfrm>
            <a:off x="4702893" y="762000"/>
            <a:ext cx="7057933" cy="54398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3415760-FF46-6C7F-B5FA-9C63E8008342}"/>
              </a:ext>
            </a:extLst>
          </p:cNvPr>
          <p:cNvSpPr txBox="1"/>
          <p:nvPr/>
        </p:nvSpPr>
        <p:spPr>
          <a:xfrm>
            <a:off x="920546" y="3587186"/>
            <a:ext cx="473330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GT" sz="3200" dirty="0">
                <a:solidFill>
                  <a:schemeClr val="bg1"/>
                </a:solidFill>
                <a:ea typeface="+mn-lt"/>
                <a:cs typeface="+mn-lt"/>
              </a:rPr>
              <a:t>¿El mejor para IA?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638B97-6832-8853-E37A-F6A4F9040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374" y="185051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GT" sz="2400" dirty="0">
                <a:solidFill>
                  <a:schemeClr val="bg1"/>
                </a:solidFill>
                <a:latin typeface="Avenir Next Medium" panose="020B0503020202020204" pitchFamily="34" charset="0"/>
                <a:ea typeface="+mn-lt"/>
                <a:cs typeface="+mn-lt"/>
              </a:rPr>
              <a:t>Tomar en cuenta</a:t>
            </a:r>
          </a:p>
          <a:p>
            <a:r>
              <a:rPr lang="es-GT" sz="2400" dirty="0">
                <a:solidFill>
                  <a:schemeClr val="bg1"/>
                </a:solidFill>
                <a:latin typeface="Avenir Next Medium" panose="020B0503020202020204" pitchFamily="34" charset="0"/>
                <a:ea typeface="+mn-lt"/>
                <a:cs typeface="+mn-lt"/>
              </a:rPr>
              <a:t>Facilidad de Uso y Aprendizaje</a:t>
            </a:r>
          </a:p>
          <a:p>
            <a:r>
              <a:rPr lang="es-GT" sz="2400" dirty="0">
                <a:solidFill>
                  <a:schemeClr val="bg1"/>
                </a:solidFill>
                <a:latin typeface="Avenir Next Medium" panose="020B0503020202020204" pitchFamily="34" charset="0"/>
                <a:ea typeface="+mn-lt"/>
                <a:cs typeface="+mn-lt"/>
              </a:rPr>
              <a:t>Disponibilidad de Bibliotecas y </a:t>
            </a:r>
            <a:r>
              <a:rPr lang="es-GT" sz="2400" dirty="0" err="1">
                <a:solidFill>
                  <a:schemeClr val="bg1"/>
                </a:solidFill>
                <a:latin typeface="Avenir Next Medium" panose="020B0503020202020204" pitchFamily="34" charset="0"/>
                <a:ea typeface="+mn-lt"/>
                <a:cs typeface="+mn-lt"/>
              </a:rPr>
              <a:t>Frameworks</a:t>
            </a:r>
          </a:p>
          <a:p>
            <a:r>
              <a:rPr lang="es-GT" sz="2400" dirty="0">
                <a:solidFill>
                  <a:schemeClr val="bg1"/>
                </a:solidFill>
                <a:latin typeface="Avenir Next Medium" panose="020B0503020202020204" pitchFamily="34" charset="0"/>
                <a:ea typeface="+mn-lt"/>
                <a:cs typeface="+mn-lt"/>
              </a:rPr>
              <a:t>Rendimiento y Eficiencia</a:t>
            </a:r>
          </a:p>
          <a:p>
            <a:r>
              <a:rPr lang="es-GT" sz="2400" dirty="0">
                <a:solidFill>
                  <a:schemeClr val="bg1"/>
                </a:solidFill>
                <a:latin typeface="Avenir Next Medium" panose="020B0503020202020204" pitchFamily="34" charset="0"/>
                <a:ea typeface="+mn-lt"/>
                <a:cs typeface="+mn-lt"/>
              </a:rPr>
              <a:t>Comunidad y Soporte</a:t>
            </a:r>
          </a:p>
          <a:p>
            <a:r>
              <a:rPr lang="es-GT" sz="2400" dirty="0">
                <a:solidFill>
                  <a:schemeClr val="bg1"/>
                </a:solidFill>
                <a:latin typeface="Avenir Next Medium" panose="020B0503020202020204" pitchFamily="34" charset="0"/>
                <a:ea typeface="+mn-lt"/>
                <a:cs typeface="+mn-lt"/>
              </a:rPr>
              <a:t>Integración con Otras Tecnologías y </a:t>
            </a:r>
            <a:br>
              <a:rPr lang="es-GT" sz="2400" dirty="0">
                <a:solidFill>
                  <a:schemeClr val="bg1"/>
                </a:solidFill>
                <a:latin typeface="Avenir Next Medium" panose="020B0503020202020204" pitchFamily="34" charset="0"/>
                <a:ea typeface="+mn-lt"/>
                <a:cs typeface="+mn-lt"/>
              </a:rPr>
            </a:br>
            <a:r>
              <a:rPr lang="es-GT" sz="2400" dirty="0">
                <a:solidFill>
                  <a:schemeClr val="bg1"/>
                </a:solidFill>
                <a:latin typeface="Avenir Next Medium" panose="020B0503020202020204" pitchFamily="34" charset="0"/>
                <a:ea typeface="+mn-lt"/>
                <a:cs typeface="+mn-lt"/>
              </a:rPr>
              <a:t>Plataformas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125C58A-7009-B37D-2FF7-FD72AE807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020" y="1025563"/>
            <a:ext cx="2268271" cy="6858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159A60D7-CB48-1D49-C319-7320E91C3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46" y="2409750"/>
            <a:ext cx="3448957" cy="1067247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91D858EE-E5B1-810E-92C0-819A7BAF7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185" y="391705"/>
            <a:ext cx="903500" cy="855493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46094E7A-EB8E-515D-4B4E-B66FFB718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8522" y="5896941"/>
            <a:ext cx="903500" cy="85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33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834FDB2-69BE-CE3C-7753-A19694B0B4F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4B4C3DD-5290-60E5-3DFF-7B9E3B0F0401}"/>
              </a:ext>
            </a:extLst>
          </p:cNvPr>
          <p:cNvSpPr/>
          <p:nvPr/>
        </p:nvSpPr>
        <p:spPr>
          <a:xfrm>
            <a:off x="-9032650" y="-3173897"/>
            <a:ext cx="19132226" cy="1023067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50000"/>
                  <a:lumMod val="94061"/>
                  <a:lumOff val="5939"/>
                </a:schemeClr>
              </a:gs>
              <a:gs pos="49000">
                <a:schemeClr val="tx1"/>
              </a:gs>
              <a:gs pos="100000">
                <a:schemeClr val="tx1">
                  <a:alpha val="69774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4AF43BC-DB90-2FD0-1A59-EB54D1337DF7}"/>
              </a:ext>
            </a:extLst>
          </p:cNvPr>
          <p:cNvSpPr txBox="1"/>
          <p:nvPr/>
        </p:nvSpPr>
        <p:spPr>
          <a:xfrm>
            <a:off x="1011827" y="970806"/>
            <a:ext cx="7986764" cy="17543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latin typeface="Avenir Next Medium" panose="020B0503020202020204" pitchFamily="34" charset="0"/>
                <a:ea typeface="+mj-lt"/>
                <a:cs typeface="+mj-lt"/>
              </a:rPr>
              <a:t>Adaptando</a:t>
            </a:r>
            <a:r>
              <a:rPr lang="en-US" sz="5400" dirty="0">
                <a:solidFill>
                  <a:schemeClr val="bg1"/>
                </a:solidFill>
                <a:latin typeface="Avenir Next Medium" panose="020B0503020202020204" pitchFamily="34" charset="0"/>
                <a:ea typeface="+mj-lt"/>
                <a:cs typeface="+mj-lt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Avenir Next Medium" panose="020B0503020202020204" pitchFamily="34" charset="0"/>
                <a:ea typeface="+mj-lt"/>
                <a:cs typeface="+mj-lt"/>
              </a:rPr>
              <a:t>Modelos</a:t>
            </a:r>
            <a:r>
              <a:rPr lang="en-US" sz="5400" dirty="0">
                <a:solidFill>
                  <a:schemeClr val="bg1"/>
                </a:solidFill>
                <a:latin typeface="Avenir Next Medium" panose="020B0503020202020204" pitchFamily="34" charset="0"/>
                <a:ea typeface="+mj-lt"/>
                <a:cs typeface="+mj-lt"/>
              </a:rPr>
              <a:t> </a:t>
            </a:r>
          </a:p>
          <a:p>
            <a:r>
              <a:rPr lang="en-US" sz="5400" dirty="0">
                <a:solidFill>
                  <a:schemeClr val="bg1"/>
                </a:solidFill>
                <a:latin typeface="Avenir Next Medium" panose="020B0503020202020204" pitchFamily="34" charset="0"/>
                <a:ea typeface="+mj-lt"/>
                <a:cs typeface="+mj-lt"/>
              </a:rPr>
              <a:t>a </a:t>
            </a:r>
            <a:r>
              <a:rPr lang="en-US" sz="5400" dirty="0" err="1">
                <a:solidFill>
                  <a:schemeClr val="bg1"/>
                </a:solidFill>
                <a:latin typeface="Avenir Next Medium" panose="020B0503020202020204" pitchFamily="34" charset="0"/>
                <a:ea typeface="+mj-lt"/>
                <a:cs typeface="+mj-lt"/>
              </a:rPr>
              <a:t>casos</a:t>
            </a:r>
            <a:r>
              <a:rPr lang="en-US" sz="5400" dirty="0">
                <a:solidFill>
                  <a:schemeClr val="bg1"/>
                </a:solidFill>
                <a:latin typeface="Avenir Next Medium" panose="020B0503020202020204" pitchFamily="34" charset="0"/>
                <a:ea typeface="+mj-lt"/>
                <a:cs typeface="+mj-lt"/>
              </a:rPr>
              <a:t> de </a:t>
            </a:r>
            <a:r>
              <a:rPr lang="en-US" sz="5400" dirty="0" err="1">
                <a:solidFill>
                  <a:schemeClr val="bg1"/>
                </a:solidFill>
                <a:latin typeface="Avenir Next Medium" panose="020B0503020202020204" pitchFamily="34" charset="0"/>
                <a:ea typeface="+mj-lt"/>
                <a:cs typeface="+mj-lt"/>
              </a:rPr>
              <a:t>uso</a:t>
            </a:r>
            <a:endParaRPr lang="es-GT" sz="5400" dirty="0">
              <a:solidFill>
                <a:schemeClr val="bg1"/>
              </a:solidFill>
              <a:latin typeface="Avenir Next Medium" panose="020B0503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087A28-4505-363E-01E7-14E4A4C33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766" y="1553867"/>
            <a:ext cx="5658898" cy="9223244"/>
          </a:xfrm>
          <a:prstGeom prst="rect">
            <a:avLst/>
          </a:prstGeom>
          <a:effectLst>
            <a:glow rad="160445">
              <a:schemeClr val="bg1">
                <a:alpha val="8000"/>
              </a:schemeClr>
            </a:glo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DDA841C-9D16-4B92-0986-CBAB2C641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43" y="1553867"/>
            <a:ext cx="5658898" cy="9223244"/>
          </a:xfrm>
          <a:prstGeom prst="rect">
            <a:avLst/>
          </a:prstGeom>
          <a:effectLst>
            <a:glow rad="160445">
              <a:schemeClr val="bg1">
                <a:alpha val="8000"/>
              </a:schemeClr>
            </a:glo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CB0F3D8-05CE-C948-9B3D-EFAA5A909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175" y="4413489"/>
            <a:ext cx="1989701" cy="19880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491AF166-0F2C-644B-F9CC-6D5F185D818B}"/>
              </a:ext>
            </a:extLst>
          </p:cNvPr>
          <p:cNvSpPr txBox="1"/>
          <p:nvPr/>
        </p:nvSpPr>
        <p:spPr>
          <a:xfrm>
            <a:off x="2537594" y="4735963"/>
            <a:ext cx="3370965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ChatGPT es </a:t>
            </a:r>
            <a:r>
              <a:rPr lang="en-US" sz="2400" dirty="0" err="1">
                <a:solidFill>
                  <a:schemeClr val="bg1"/>
                </a:solidFill>
              </a:rPr>
              <a:t>muy</a:t>
            </a:r>
            <a:r>
              <a:rPr lang="en-US" sz="2400" dirty="0">
                <a:solidFill>
                  <a:schemeClr val="bg1"/>
                </a:solidFill>
              </a:rPr>
              <a:t> general,  ¿Como le </a:t>
            </a:r>
            <a:r>
              <a:rPr lang="en-US" sz="2400" dirty="0" err="1">
                <a:solidFill>
                  <a:schemeClr val="bg1"/>
                </a:solidFill>
              </a:rPr>
              <a:t>agrego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datos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nuevos</a:t>
            </a:r>
            <a:r>
              <a:rPr lang="en-US" sz="24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91777E53-0549-DD84-4768-F0DA4890B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771" y="4519790"/>
            <a:ext cx="1635468" cy="163381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CDA77D7-C6BD-9E3E-9A22-7000617DEC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126" b="45674"/>
          <a:stretch/>
        </p:blipFill>
        <p:spPr>
          <a:xfrm>
            <a:off x="1011827" y="2390973"/>
            <a:ext cx="2268271" cy="8367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4444D86-5F69-6E99-51EF-CA3E87A31536}"/>
              </a:ext>
            </a:extLst>
          </p:cNvPr>
          <p:cNvSpPr txBox="1"/>
          <p:nvPr/>
        </p:nvSpPr>
        <p:spPr>
          <a:xfrm>
            <a:off x="8010742" y="4709459"/>
            <a:ext cx="3370965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Que </a:t>
            </a:r>
            <a:r>
              <a:rPr lang="en-US" sz="2400" dirty="0" err="1">
                <a:solidFill>
                  <a:schemeClr val="bg1"/>
                </a:solidFill>
              </a:rPr>
              <a:t>pasa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si</a:t>
            </a:r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en-US" sz="2400" dirty="0" err="1">
                <a:solidFill>
                  <a:schemeClr val="bg1"/>
                </a:solidFill>
              </a:rPr>
              <a:t>quiero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limitarlo</a:t>
            </a:r>
            <a:r>
              <a:rPr lang="en-US" sz="2400" dirty="0">
                <a:solidFill>
                  <a:schemeClr val="bg1"/>
                </a:solidFill>
              </a:rPr>
              <a:t> a responder </a:t>
            </a:r>
            <a:r>
              <a:rPr lang="en-US" sz="2400" dirty="0" err="1">
                <a:solidFill>
                  <a:schemeClr val="bg1"/>
                </a:solidFill>
              </a:rPr>
              <a:t>respecto</a:t>
            </a:r>
            <a:r>
              <a:rPr lang="en-US" sz="2400" dirty="0">
                <a:solidFill>
                  <a:schemeClr val="bg1"/>
                </a:solidFill>
              </a:rPr>
              <a:t> a mi </a:t>
            </a:r>
            <a:r>
              <a:rPr lang="en-US" sz="2400" dirty="0" err="1">
                <a:solidFill>
                  <a:schemeClr val="bg1"/>
                </a:solidFill>
              </a:rPr>
              <a:t>negocio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8725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191</Words>
  <Application>Microsoft Office PowerPoint</Application>
  <PresentationFormat>Widescreen</PresentationFormat>
  <Paragraphs>55</Paragraphs>
  <Slides>13</Slides>
  <Notes>0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Tema de Office</vt:lpstr>
      <vt:lpstr>PowerPoint Presentation</vt:lpstr>
      <vt:lpstr>PowerPoint Presentation</vt:lpstr>
      <vt:lpstr>PowerPoint Presentation</vt:lpstr>
      <vt:lpstr>Embeddings,  transfer learning y más:  LLM A TU MEDIDA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Marta Sofia Olivares Coronado</dc:creator>
  <cp:lastModifiedBy>Marta Sofia Olivares Coronado</cp:lastModifiedBy>
  <cp:revision>70</cp:revision>
  <dcterms:created xsi:type="dcterms:W3CDTF">2024-05-16T21:17:38Z</dcterms:created>
  <dcterms:modified xsi:type="dcterms:W3CDTF">2024-05-18T05:56:53Z</dcterms:modified>
</cp:coreProperties>
</file>